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Open Sans" panose="020B0606030504020204" pitchFamily="3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82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Ombudsman Digital Complaint Portal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national platform for transparent, accessible, and trackable reporting of public sector misconduct.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for Accountability. Built for Citizens.</a:t>
            </a:r>
            <a:endParaRPr lang="en-US" sz="1750" dirty="0"/>
          </a:p>
        </p:txBody>
      </p:sp>
      <p:pic>
        <p:nvPicPr>
          <p:cNvPr id="7" name="Picture 6" descr="A logo with a shield and a pen&#10;&#10;AI-generated content may be incorrect.">
            <a:extLst>
              <a:ext uri="{FF2B5EF4-FFF2-40B4-BE49-F238E27FC236}">
                <a16:creationId xmlns:a16="http://schemas.microsoft.com/office/drawing/2014/main" id="{18DA6A94-1A40-A652-8B74-4A60389A8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382" y="4650154"/>
            <a:ext cx="3121152" cy="3121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1E6A4E-BFC6-4B3E-D84C-1606E157536B}"/>
              </a:ext>
            </a:extLst>
          </p:cNvPr>
          <p:cNvSpPr txBox="1"/>
          <p:nvPr/>
        </p:nvSpPr>
        <p:spPr>
          <a:xfrm>
            <a:off x="5817853" y="92467"/>
            <a:ext cx="6493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Big 5 Category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Public Service Architecture Revamp</a:t>
            </a:r>
          </a:p>
          <a:p>
            <a:r>
              <a:rPr lang="en-US" b="1" dirty="0"/>
              <a:t>List of Teammates</a:t>
            </a:r>
          </a:p>
          <a:p>
            <a:r>
              <a:rPr lang="en-US" b="1" dirty="0"/>
              <a:t>Samuel</a:t>
            </a:r>
            <a:endParaRPr lang="en-US" dirty="0"/>
          </a:p>
          <a:p>
            <a:r>
              <a:rPr lang="en-US" b="1" dirty="0"/>
              <a:t>Debbie</a:t>
            </a:r>
            <a:endParaRPr lang="en-US" dirty="0"/>
          </a:p>
          <a:p>
            <a:r>
              <a:rPr lang="en-US" b="1" dirty="0"/>
              <a:t>Tonny</a:t>
            </a:r>
            <a:endParaRPr lang="en-US" dirty="0"/>
          </a:p>
          <a:p>
            <a:r>
              <a:rPr lang="en-US" b="1" dirty="0"/>
              <a:t>Team Location</a:t>
            </a:r>
          </a:p>
          <a:p>
            <a:r>
              <a:rPr lang="en-US" b="1" dirty="0"/>
              <a:t>Freetown, Sierra Leone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591" y="571857"/>
            <a:ext cx="6885384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Problem: An Obsolete System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27591" y="1403509"/>
            <a:ext cx="3740468" cy="2573655"/>
          </a:xfrm>
          <a:prstGeom prst="roundRect">
            <a:avLst>
              <a:gd name="adj" fmla="val 426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04731" y="1403509"/>
            <a:ext cx="91440" cy="2573655"/>
          </a:xfrm>
          <a:prstGeom prst="roundRect">
            <a:avLst>
              <a:gd name="adj" fmla="val 95500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6914" y="1634252"/>
            <a:ext cx="259889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Slow &amp; Inaccessible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26914" y="2083713"/>
            <a:ext cx="3210401" cy="166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complaint processes are paper-based, slow, and often inaccessible, particularly for citizens in rural areas who face costly travel just to file a report.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942" y="1403509"/>
            <a:ext cx="3740468" cy="2573655"/>
          </a:xfrm>
          <a:prstGeom prst="roundRect">
            <a:avLst>
              <a:gd name="adj" fmla="val 426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653082" y="1403509"/>
            <a:ext cx="91440" cy="2573655"/>
          </a:xfrm>
          <a:prstGeom prst="roundRect">
            <a:avLst>
              <a:gd name="adj" fmla="val 95500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75265" y="1634252"/>
            <a:ext cx="278677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Lack of Transparency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975265" y="2083713"/>
            <a:ext cx="3210401" cy="166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There is no reliable way for citizens to track the progress of their complaints or verify if any action was taken, leading to frustration and distrust.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7591" y="4185047"/>
            <a:ext cx="3740468" cy="2906197"/>
          </a:xfrm>
          <a:prstGeom prst="roundRect">
            <a:avLst>
              <a:gd name="adj" fmla="val 3776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04731" y="4185047"/>
            <a:ext cx="91440" cy="2906197"/>
          </a:xfrm>
          <a:prstGeom prst="roundRect">
            <a:avLst>
              <a:gd name="adj" fmla="val 95500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26914" y="4415790"/>
            <a:ext cx="259889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Silos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26914" y="4865251"/>
            <a:ext cx="3210401" cy="1995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Ombudsman offices struggle to analyze patterns of corruption due to scattered or missing data, hindering systemic improvements and targeted interventions.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7591" y="7325082"/>
            <a:ext cx="768881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Result: Zero transparency, zero accountability.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7189" y="858917"/>
            <a:ext cx="6626781" cy="42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Solution: A Digital Transformation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087189" y="1545550"/>
            <a:ext cx="794242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national </a:t>
            </a:r>
            <a:r>
              <a:rPr lang="en-US" sz="1350" dirty="0">
                <a:solidFill>
                  <a:srgbClr val="FFAD9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portal</a:t>
            </a: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revolutionizes how citizens interact with public oversight.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087189" y="2184916"/>
            <a:ext cx="257508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 Citizens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602" y="2705100"/>
            <a:ext cx="257413" cy="2574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44997" y="2699861"/>
            <a:ext cx="214586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Online Submission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644997" y="3139559"/>
            <a:ext cx="3203972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 complaints conveniently online or via mobile devices from anywhere.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602" y="4037409"/>
            <a:ext cx="257413" cy="2574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44997" y="4032171"/>
            <a:ext cx="214586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Updates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6644997" y="4471868"/>
            <a:ext cx="3203972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real-time SMS notifications on the status of their complaint.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602" y="5369719"/>
            <a:ext cx="257413" cy="2574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44997" y="5364480"/>
            <a:ext cx="214586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Secure Tracking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6644997" y="5804178"/>
            <a:ext cx="3203972" cy="82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complaint status with a unique, secure reference ID for full transparency.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0275451" y="2184916"/>
            <a:ext cx="257508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 Government</a:t>
            </a:r>
            <a:endParaRPr lang="en-US" sz="20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864" y="2705100"/>
            <a:ext cx="257413" cy="25741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833259" y="2699861"/>
            <a:ext cx="215586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Powerful Dashboard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0833259" y="3139559"/>
            <a:ext cx="3203972" cy="82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access to a comprehensive dashboard to view and efficiently manage all cases.</a:t>
            </a:r>
            <a:endParaRPr lang="en-US" sz="13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864" y="4312087"/>
            <a:ext cx="257413" cy="25741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0833259" y="4306848"/>
            <a:ext cx="214586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Identify Hotspots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10833259" y="4746546"/>
            <a:ext cx="3203972" cy="82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Quickly identify geographical hotspots of misconduct and areas requiring immediate attention.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864" y="5919073"/>
            <a:ext cx="257413" cy="257413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0833259" y="5913834"/>
            <a:ext cx="214586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Pattern Detection</a:t>
            </a:r>
            <a:endParaRPr lang="en-US" sz="1650" dirty="0"/>
          </a:p>
        </p:txBody>
      </p:sp>
      <p:sp>
        <p:nvSpPr>
          <p:cNvPr id="24" name="Text 15"/>
          <p:cNvSpPr/>
          <p:nvPr/>
        </p:nvSpPr>
        <p:spPr>
          <a:xfrm>
            <a:off x="10833259" y="6353532"/>
            <a:ext cx="3203972" cy="82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recurring patterns by ministry or official, enabling data-driven policy changes.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671" y="915710"/>
            <a:ext cx="6461403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Features: Empowering Both Sides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5671" y="1780818"/>
            <a:ext cx="588442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 Citizens: Enhanced Accessibility &amp; Control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1" y="2300049"/>
            <a:ext cx="865346" cy="8933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015" y="2300049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Simple Online Form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644015" y="2743438"/>
            <a:ext cx="546008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intuitive, easy-to-use interface for submitting complaints.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71" y="3366373"/>
            <a:ext cx="865346" cy="8933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44015" y="3366373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SMS Updates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644015" y="3809762"/>
            <a:ext cx="546008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text messages keeping citizens informed at every step.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71" y="4432697"/>
            <a:ext cx="865346" cy="11702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015" y="4432697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Tracking Portal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644015" y="4876086"/>
            <a:ext cx="546008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dedicated online portal to monitor the real-time status of their complaint.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71" y="5775960"/>
            <a:ext cx="865346" cy="11702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44015" y="5775960"/>
            <a:ext cx="2182178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Optional Anonymity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644015" y="6219349"/>
            <a:ext cx="546008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choice to remain anonymous, ensuring safety and encouraging reporting.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7533918" y="1780818"/>
            <a:ext cx="512075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 Government: Data-Driven Oversight</a:t>
            </a:r>
            <a:endParaRPr lang="en-US" sz="20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918" y="2300049"/>
            <a:ext cx="865346" cy="89332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572262" y="2300049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Admin Dashboard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8572262" y="2743438"/>
            <a:ext cx="546008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centralized platform for comprehensive case management.</a:t>
            </a:r>
            <a:endParaRPr lang="en-US" sz="135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918" y="3366373"/>
            <a:ext cx="865346" cy="893326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572262" y="3366373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Case Status Updates</a:t>
            </a:r>
            <a:endParaRPr lang="en-US" sz="1700" dirty="0"/>
          </a:p>
        </p:txBody>
      </p:sp>
      <p:sp>
        <p:nvSpPr>
          <p:cNvPr id="22" name="Text 14"/>
          <p:cNvSpPr/>
          <p:nvPr/>
        </p:nvSpPr>
        <p:spPr>
          <a:xfrm>
            <a:off x="8572262" y="3809762"/>
            <a:ext cx="546008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tools for updating and managing the lifecycle of each case.</a:t>
            </a:r>
            <a:endParaRPr lang="en-US" sz="135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918" y="4432697"/>
            <a:ext cx="865346" cy="1170265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572262" y="4432697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Analytics</a:t>
            </a:r>
            <a:endParaRPr lang="en-US" sz="1700" dirty="0"/>
          </a:p>
        </p:txBody>
      </p:sp>
      <p:sp>
        <p:nvSpPr>
          <p:cNvPr id="25" name="Text 16"/>
          <p:cNvSpPr/>
          <p:nvPr/>
        </p:nvSpPr>
        <p:spPr>
          <a:xfrm>
            <a:off x="8572262" y="4876086"/>
            <a:ext cx="546008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 into trends, affected ministries, and officials for strategic action.</a:t>
            </a:r>
            <a:endParaRPr lang="en-US" sz="135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918" y="5775960"/>
            <a:ext cx="865346" cy="1170265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8572262" y="5775960"/>
            <a:ext cx="216336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Export &amp; Audit Trail</a:t>
            </a:r>
            <a:endParaRPr lang="en-US" sz="1700" dirty="0"/>
          </a:p>
        </p:txBody>
      </p:sp>
      <p:sp>
        <p:nvSpPr>
          <p:cNvPr id="28" name="Text 18"/>
          <p:cNvSpPr/>
          <p:nvPr/>
        </p:nvSpPr>
        <p:spPr>
          <a:xfrm>
            <a:off x="8572262" y="6219349"/>
            <a:ext cx="546008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data export capabilities and a complete audit trail for accountability.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513" y="531495"/>
            <a:ext cx="6060162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Demo Flow: A Seamless Process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303770" y="1401247"/>
            <a:ext cx="22860" cy="5771912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540758" y="1607225"/>
            <a:ext cx="579834" cy="22860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97732" y="1401247"/>
            <a:ext cx="434935" cy="434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70182" y="1437442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3932277" y="1467683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Submission &amp; ID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76513" y="1885712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submits a complaint, receiving a unique Reference ID.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509808" y="2767013"/>
            <a:ext cx="579834" cy="22860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97732" y="2561034"/>
            <a:ext cx="434935" cy="434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70182" y="2597229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8281749" y="2627471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SMS Confirmation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281749" y="3045500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immediate SMS confirms successful submission.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540758" y="3766661"/>
            <a:ext cx="579834" cy="22860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97732" y="3560683"/>
            <a:ext cx="434935" cy="434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70182" y="3596878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3932277" y="3627120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Online Tracking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676513" y="4045148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tracks their case progress via the portal.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509808" y="4766429"/>
            <a:ext cx="579834" cy="22860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97732" y="4560451"/>
            <a:ext cx="434935" cy="434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70182" y="4596646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8281749" y="4626888"/>
            <a:ext cx="286809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Admin Review &amp; Update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281749" y="5044916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reviews, changes status, triggering next SMS alert.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540758" y="5766197"/>
            <a:ext cx="579834" cy="22860"/>
          </a:xfrm>
          <a:prstGeom prst="roundRect">
            <a:avLst>
              <a:gd name="adj" fmla="val 35516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97732" y="5560219"/>
            <a:ext cx="434935" cy="434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70182" y="5596414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</a:t>
            </a:r>
            <a:endParaRPr lang="en-US" sz="2250" dirty="0"/>
          </a:p>
        </p:txBody>
      </p:sp>
      <p:sp>
        <p:nvSpPr>
          <p:cNvPr id="27" name="Text 25"/>
          <p:cNvSpPr/>
          <p:nvPr/>
        </p:nvSpPr>
        <p:spPr>
          <a:xfrm>
            <a:off x="3932277" y="5626656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Dashboard Insights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676513" y="6044684"/>
            <a:ext cx="56721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reveals affected ministries, reported officials, and complaint distribution.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676513" y="7390567"/>
            <a:ext cx="1327737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streamlined process ensures clarity and accountability from start to finish.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4317" y="482322"/>
            <a:ext cx="644211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Impact &amp; Next Steps: Building a Stronger Future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5964317" y="1164908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Tangible Impact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964317" y="1574483"/>
            <a:ext cx="3927515" cy="1402437"/>
          </a:xfrm>
          <a:prstGeom prst="roundRect">
            <a:avLst>
              <a:gd name="adj" fmla="val 40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08383" y="1718548"/>
            <a:ext cx="409575" cy="409575"/>
          </a:xfrm>
          <a:prstGeom prst="roundRect">
            <a:avLst>
              <a:gd name="adj" fmla="val 2232334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1016" y="1831062"/>
            <a:ext cx="184309" cy="184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08383" y="2264569"/>
            <a:ext cx="170699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Faster Resolution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6108383" y="2614374"/>
            <a:ext cx="363938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Accelerated complaint processing for citizens.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5964317" y="3113365"/>
            <a:ext cx="3927515" cy="1402437"/>
          </a:xfrm>
          <a:prstGeom prst="roundRect">
            <a:avLst>
              <a:gd name="adj" fmla="val 40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108383" y="3257431"/>
            <a:ext cx="409575" cy="409575"/>
          </a:xfrm>
          <a:prstGeom prst="roundRect">
            <a:avLst>
              <a:gd name="adj" fmla="val 2232334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1016" y="3369945"/>
            <a:ext cx="184309" cy="1843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08383" y="3803452"/>
            <a:ext cx="205109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Enhanced Transparency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108383" y="4153257"/>
            <a:ext cx="363938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Unprecedented clarity in public sector oversight.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5964317" y="4652248"/>
            <a:ext cx="3927515" cy="1402437"/>
          </a:xfrm>
          <a:prstGeom prst="roundRect">
            <a:avLst>
              <a:gd name="adj" fmla="val 40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6108383" y="4796314"/>
            <a:ext cx="409575" cy="409575"/>
          </a:xfrm>
          <a:prstGeom prst="roundRect">
            <a:avLst>
              <a:gd name="adj" fmla="val 2232334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1016" y="4908828"/>
            <a:ext cx="184309" cy="1843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08383" y="5342334"/>
            <a:ext cx="244733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Data-Driven Anti-Corruption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6108383" y="5692140"/>
            <a:ext cx="363938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Evidence-based strategies to combat misconduct.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5964317" y="6191131"/>
            <a:ext cx="3927515" cy="1402437"/>
          </a:xfrm>
          <a:prstGeom prst="roundRect">
            <a:avLst>
              <a:gd name="adj" fmla="val 40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6108383" y="6335197"/>
            <a:ext cx="409575" cy="409575"/>
          </a:xfrm>
          <a:prstGeom prst="roundRect">
            <a:avLst>
              <a:gd name="adj" fmla="val 2232334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21016" y="6447711"/>
            <a:ext cx="184309" cy="18430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08383" y="6881217"/>
            <a:ext cx="170699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Reduced Burden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6108383" y="7231023"/>
            <a:ext cx="3639383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Greater efficiency for Ombudsman staff.</a:t>
            </a:r>
            <a:endParaRPr lang="en-US" sz="1050" dirty="0"/>
          </a:p>
        </p:txBody>
      </p:sp>
      <p:sp>
        <p:nvSpPr>
          <p:cNvPr id="25" name="Text 18"/>
          <p:cNvSpPr/>
          <p:nvPr/>
        </p:nvSpPr>
        <p:spPr>
          <a:xfrm>
            <a:off x="10232588" y="1164908"/>
            <a:ext cx="22337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26" name="Shape 19"/>
          <p:cNvSpPr/>
          <p:nvPr/>
        </p:nvSpPr>
        <p:spPr>
          <a:xfrm>
            <a:off x="10232588" y="1574483"/>
            <a:ext cx="546140" cy="819269"/>
          </a:xfrm>
          <a:prstGeom prst="roundRect">
            <a:avLst>
              <a:gd name="adj" fmla="val 3600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0"/>
          <p:cNvSpPr/>
          <p:nvPr/>
        </p:nvSpPr>
        <p:spPr>
          <a:xfrm>
            <a:off x="10403205" y="1856065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10915174" y="1710928"/>
            <a:ext cx="282285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Multi-language &amp; Offline Support</a:t>
            </a:r>
            <a:endParaRPr lang="en-US" sz="1300" dirty="0"/>
          </a:p>
        </p:txBody>
      </p:sp>
      <p:sp>
        <p:nvSpPr>
          <p:cNvPr id="29" name="Shape 22"/>
          <p:cNvSpPr/>
          <p:nvPr/>
        </p:nvSpPr>
        <p:spPr>
          <a:xfrm>
            <a:off x="10232588" y="2530197"/>
            <a:ext cx="546140" cy="819269"/>
          </a:xfrm>
          <a:prstGeom prst="roundRect">
            <a:avLst>
              <a:gd name="adj" fmla="val 3600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10403205" y="2811780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10915174" y="2666643"/>
            <a:ext cx="254817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Photo/Video Evidence Uploads</a:t>
            </a:r>
            <a:endParaRPr lang="en-US" sz="1300" dirty="0"/>
          </a:p>
        </p:txBody>
      </p:sp>
      <p:sp>
        <p:nvSpPr>
          <p:cNvPr id="32" name="Shape 25"/>
          <p:cNvSpPr/>
          <p:nvPr/>
        </p:nvSpPr>
        <p:spPr>
          <a:xfrm>
            <a:off x="10232588" y="3485912"/>
            <a:ext cx="546140" cy="819269"/>
          </a:xfrm>
          <a:prstGeom prst="roundRect">
            <a:avLst>
              <a:gd name="adj" fmla="val 3600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26"/>
          <p:cNvSpPr/>
          <p:nvPr/>
        </p:nvSpPr>
        <p:spPr>
          <a:xfrm>
            <a:off x="10403205" y="3767495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10915174" y="3622358"/>
            <a:ext cx="2282071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Verification via National ID</a:t>
            </a:r>
            <a:endParaRPr lang="en-US" sz="1300" dirty="0"/>
          </a:p>
        </p:txBody>
      </p:sp>
      <p:sp>
        <p:nvSpPr>
          <p:cNvPr id="35" name="Shape 28"/>
          <p:cNvSpPr/>
          <p:nvPr/>
        </p:nvSpPr>
        <p:spPr>
          <a:xfrm>
            <a:off x="10232588" y="4441627"/>
            <a:ext cx="546140" cy="819269"/>
          </a:xfrm>
          <a:prstGeom prst="roundRect">
            <a:avLst>
              <a:gd name="adj" fmla="val 3600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29"/>
          <p:cNvSpPr/>
          <p:nvPr/>
        </p:nvSpPr>
        <p:spPr>
          <a:xfrm>
            <a:off x="10403205" y="4723209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10915174" y="4578072"/>
            <a:ext cx="2696885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AI-Powered Case Categorization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542</Words>
  <Application>Microsoft Office PowerPoint</Application>
  <PresentationFormat>Custom</PresentationFormat>
  <Paragraphs>96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Open Sans</vt:lpstr>
      <vt:lpstr>Arial</vt:lpstr>
      <vt:lpstr>Merriweather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Samuel Williams</cp:lastModifiedBy>
  <cp:revision>2</cp:revision>
  <dcterms:created xsi:type="dcterms:W3CDTF">2025-11-26T08:11:53Z</dcterms:created>
  <dcterms:modified xsi:type="dcterms:W3CDTF">2025-11-27T12:55:32Z</dcterms:modified>
</cp:coreProperties>
</file>